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1" r:id="rId3"/>
    <p:sldId id="298" r:id="rId4"/>
    <p:sldId id="299" r:id="rId5"/>
    <p:sldId id="300" r:id="rId6"/>
    <p:sldId id="316" r:id="rId7"/>
    <p:sldId id="302" r:id="rId8"/>
    <p:sldId id="303" r:id="rId9"/>
    <p:sldId id="261" r:id="rId10"/>
    <p:sldId id="263" r:id="rId11"/>
    <p:sldId id="304" r:id="rId12"/>
    <p:sldId id="284" r:id="rId13"/>
    <p:sldId id="306" r:id="rId14"/>
    <p:sldId id="318" r:id="rId15"/>
    <p:sldId id="307" r:id="rId16"/>
    <p:sldId id="266" r:id="rId17"/>
    <p:sldId id="268" r:id="rId18"/>
    <p:sldId id="287" r:id="rId19"/>
    <p:sldId id="309" r:id="rId20"/>
    <p:sldId id="308" r:id="rId21"/>
    <p:sldId id="310" r:id="rId22"/>
    <p:sldId id="311" r:id="rId23"/>
    <p:sldId id="312" r:id="rId24"/>
    <p:sldId id="313" r:id="rId25"/>
    <p:sldId id="314" r:id="rId26"/>
    <p:sldId id="315" r:id="rId27"/>
    <p:sldId id="317" r:id="rId2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20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C0057-3469-4D88-9D6D-821B10423B7F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3381A-6F8C-4CB4-9071-A5CECF3429F8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69827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C4429-7A04-BB0C-91E9-8DC4BB384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A4554AD-B8D4-D56D-F7BD-42EA5D721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1A16337-065A-29EF-9F7B-0F945AE0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A78A994-51C1-114E-4564-82A6A6F5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78B40AA-4EDB-A20F-F283-62A99779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77355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2E3E3-4A93-4679-D6A5-62B69D7D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DAAD868-EA64-72FE-893E-078C951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F1D7F94-193A-E72F-928C-52774865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79BDB50-40D6-5007-4F84-211F10AC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5F80C7-90ED-603F-04F2-04156EC7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87111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6CBE90A-9F61-74D1-A039-DD28801C2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9B488E2-1523-040A-909A-3340B835A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0DB0524-A89B-44E2-1C61-923AF2D9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E582047-55E9-371B-2DA7-D4F6E813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9E8EB81-3A0A-F98D-738B-F2E10EE2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3275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4BA7A-C4BD-55A6-18CB-0078716D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DF0E57-A0C1-C237-7C5E-24879699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1E54FF2-5E2A-3A66-ECD4-DE6DFBC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24A4C03-8F4D-ECC5-6262-07C07E37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FD90074-321A-A160-C732-E804B221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1819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C8C9F-85F4-32D6-953F-982285D2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774B424-179B-9BCF-2D8B-E80251B1C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960D30-633F-EF71-AF1A-1C1FC06F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EE6FE7F-EE56-7C99-A7BD-04422CF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8A5376B-8C0F-03A1-E0E3-351D9FF5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34313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1B429-81A2-0172-79E7-5B4463D6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08B096A-87C8-43E4-4572-BA5B5C4C0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19AD516-C01A-E114-9FB8-0AA1382D1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FD299D6-7E32-C990-CE29-2763CA86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89A2FDB-C22C-DB47-D68F-26B02534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8B5C8E7-5A6F-4E09-79A1-DF78EAB0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53373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50160-C711-D36E-2365-E720576C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A4F14C-8DF7-8C71-5149-9D748AB63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AE5FDAC-787E-8E73-2446-ECD73EE0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722F25F-4D75-8719-6CF0-F75FFF6EB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16E6F1FD-756B-CCE7-DD9E-4954FAF2A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B46FF965-E317-C564-A0B7-2E88F024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23A8B4C7-0812-DA5D-ABB3-49B9BA91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CF2321C-9A55-D494-C7EB-D7B88DCF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6833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1D4F9-9B79-06A7-65E6-EE7B38E6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3C25D6C-73E1-87F8-CCBC-3776E53F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D341952-60C1-2D1D-8E3F-BFFAF35F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F40F98-FCE8-D0F9-7502-1D5F1AD9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5966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60B6893-1B82-9489-E67E-4A732B7D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74189995-8B27-F5DA-10BB-E481B879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51F5C5E-EC0E-9EC5-E421-98E60A7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2099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C8054-C444-5DF8-5BAE-BDCE8120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DE7791C-44A5-5095-4713-688B9CA0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CA0B532-D3FA-30F2-085A-D98A43980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D464B7B-6F62-2A53-59D1-DA1DEF65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D61E890-59AA-D1D8-C3CB-C2EC0027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5F70D36-D0A6-90F8-1E99-A01DAD8B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5939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9383F-16D9-AD3C-12F3-BB91C965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609536D-D2E5-6CB2-425C-9EEDE3F45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8B1C1AB-B62A-2E08-6D19-6EB6561DB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1234C6B-672D-F260-F1C6-0FED28AA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17BD6DE-D40E-6A95-575F-3D1A1B3C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6D04706-26C0-9D98-9233-087EEC72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69894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F09C4B2-115D-ADE4-A0FF-B7A09B4F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BBA99E3-8671-29FC-1DD1-F987A9F64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633AAF3-437D-7D97-1848-DF57A01B2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76CE1E-7735-43F6-83FE-07B367C09775}" type="datetimeFigureOut">
              <a:rPr lang="en-DK" smtClean="0"/>
              <a:t>04/10/2025</a:t>
            </a:fld>
            <a:endParaRPr lang="en-DK" dirty="0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0F31D77-621C-5D49-64D2-C4D9277E5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 dirty="0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B748BF1-FF4E-CE50-46FB-A10FCC6EF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BA8A7C-58A0-48C4-8E86-AFBECE2B78D6}" type="slidenum">
              <a:rPr lang="en-DK" smtClean="0"/>
              <a:t>‹nr.›</a:t>
            </a:fld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7997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youtube.com/watch?v=AwNg--LtuM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 descr="Række af årer går ned i vand">
            <a:extLst>
              <a:ext uri="{FF2B5EF4-FFF2-40B4-BE49-F238E27FC236}">
                <a16:creationId xmlns:a16="http://schemas.microsoft.com/office/drawing/2014/main" id="{7228020B-D1A9-CD87-A48F-6207863B5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0335" b="539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1DA6A1-071E-03E2-5B6D-A6982249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DK" sz="4000" dirty="0">
                <a:solidFill>
                  <a:srgbClr val="FFFFFF"/>
                </a:solidFill>
              </a:rPr>
              <a:t>Droner båd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8EE9237-1D7A-4F2C-1C30-4113ED843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DK" sz="1800" dirty="0">
                <a:solidFill>
                  <a:srgbClr val="FFFFFF"/>
                </a:solidFill>
              </a:rPr>
              <a:t>Dronebåd i LOS til automatisk undersøgelse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7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chemeClr val="bg1"/>
                </a:solidFill>
              </a:rPr>
              <a:t>INA219 (I²C)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Wire.begin</a:t>
            </a:r>
            <a:r>
              <a:rPr lang="en-GB" sz="2000" dirty="0">
                <a:solidFill>
                  <a:schemeClr val="bg1"/>
                </a:solidFill>
              </a:rPr>
              <a:t>(21, 22) og ina219.begin()</a:t>
            </a:r>
          </a:p>
          <a:p>
            <a:r>
              <a:rPr lang="en-GB" sz="2000" dirty="0" err="1">
                <a:solidFill>
                  <a:schemeClr val="bg1"/>
                </a:solidFill>
              </a:rPr>
              <a:t>Målinger</a:t>
            </a:r>
            <a:r>
              <a:rPr lang="en-GB" sz="2000" dirty="0">
                <a:solidFill>
                  <a:schemeClr val="bg1"/>
                </a:solidFill>
              </a:rPr>
              <a:t>: </a:t>
            </a:r>
            <a:r>
              <a:rPr lang="en-GB" sz="2000" dirty="0" err="1">
                <a:solidFill>
                  <a:schemeClr val="bg1"/>
                </a:solidFill>
              </a:rPr>
              <a:t>busV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shuntV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current_mA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power_mW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 err="1">
                <a:solidFill>
                  <a:schemeClr val="bg1"/>
                </a:solidFill>
              </a:rPr>
              <a:t>Kalibrering</a:t>
            </a:r>
            <a:r>
              <a:rPr lang="en-GB" sz="2000" dirty="0">
                <a:solidFill>
                  <a:schemeClr val="bg1"/>
                </a:solidFill>
              </a:rPr>
              <a:t>: 32 V / 2 A </a:t>
            </a:r>
            <a:r>
              <a:rPr lang="en-GB" sz="2000" dirty="0" err="1">
                <a:solidFill>
                  <a:schemeClr val="bg1"/>
                </a:solidFill>
              </a:rPr>
              <a:t>som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udgangspunkt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Husk pull-ups på SDA/SCL (</a:t>
            </a:r>
            <a:r>
              <a:rPr lang="en-GB" sz="2000" dirty="0" err="1">
                <a:solidFill>
                  <a:schemeClr val="bg1"/>
                </a:solidFill>
              </a:rPr>
              <a:t>typisk</a:t>
            </a:r>
            <a:r>
              <a:rPr lang="en-GB" sz="2000" dirty="0">
                <a:solidFill>
                  <a:schemeClr val="bg1"/>
                </a:solidFill>
              </a:rPr>
              <a:t> 4,7 k</a:t>
            </a:r>
            <a:r>
              <a:rPr lang="el-GR" sz="2000" dirty="0">
                <a:solidFill>
                  <a:schemeClr val="bg1"/>
                </a:solidFill>
              </a:rPr>
              <a:t>Ω)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CBD437-FAB6-EB69-248A-1D3AE758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Software (RC del)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C2E30E0-E1D4-0DAB-0B72-435FB2D39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DK" sz="2000" dirty="0">
                <a:solidFill>
                  <a:schemeClr val="bg1"/>
                </a:solidFill>
              </a:rPr>
              <a:t>Sender</a:t>
            </a:r>
          </a:p>
          <a:p>
            <a:r>
              <a:rPr lang="en-DK" sz="2000" dirty="0">
                <a:solidFill>
                  <a:schemeClr val="bg1"/>
                </a:solidFill>
              </a:rPr>
              <a:t>Modtager</a:t>
            </a:r>
          </a:p>
          <a:p>
            <a:r>
              <a:rPr lang="en-DK" sz="2000" dirty="0" err="1">
                <a:solidFill>
                  <a:schemeClr val="bg1"/>
                </a:solidFill>
              </a:rPr>
              <a:t>Telematri</a:t>
            </a:r>
            <a:endParaRPr lang="en-DK" sz="20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lede 5" descr="Et billede, der indeholder tekst, Outputenhed, computer, indendørs&#10;&#10;AI-genereret indhold kan være ukorrekt.">
            <a:extLst>
              <a:ext uri="{FF2B5EF4-FFF2-40B4-BE49-F238E27FC236}">
                <a16:creationId xmlns:a16="http://schemas.microsoft.com/office/drawing/2014/main" id="{C7CE5DFC-BA3E-C44B-A248-4C1995E0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r="10999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7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GB" sz="4000"/>
              <a:t>Senderdel (ESP32 + PC-bridge) – overblik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Formål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Saml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manuelle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input (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potmetre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/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knapper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) og PC-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kommandoer</a:t>
            </a:r>
            <a:endParaRPr lang="en-GB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ESP32 sender ESP-NOW CommandPacket til pilot og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modtager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telemetri</a:t>
            </a:r>
            <a:endParaRPr lang="en-GB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USB-seriel til PC for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manuelt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UI og logging/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visualisering</a:t>
            </a:r>
            <a:endParaRPr lang="en-GB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Datavej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: Pot/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knapper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↔ ESP32 ↔ ESP-NOW ↔ Pilot  |  PC ↔ Seriel ↔ ESP32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FDEA50-77B4-F0E9-BF88-DCC17F1D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 dirty="0">
                <a:solidFill>
                  <a:schemeClr val="bg1"/>
                </a:solidFill>
              </a:rPr>
              <a:t>Modtager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1">
            <a:extLst>
              <a:ext uri="{FF2B5EF4-FFF2-40B4-BE49-F238E27FC236}">
                <a16:creationId xmlns:a16="http://schemas.microsoft.com/office/drawing/2014/main" id="{75F03B37-1A37-47EB-E820-CBF0A407F5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7769" y="1909192"/>
            <a:ext cx="6371132" cy="36477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DK" altLang="en-DK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DK" altLang="en-DK" sz="1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Sends telemetry over ESP-NOW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Receives ESP-NOW commands for servo position, motor speed, and LEDs on GPIO 12/13/15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Reads current/voltage from an INA219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Parses GPS (UART2)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Drives a servo on GPIO 14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Drives a PWM motor controller on GPIO 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Tandhjul">
            <a:extLst>
              <a:ext uri="{FF2B5EF4-FFF2-40B4-BE49-F238E27FC236}">
                <a16:creationId xmlns:a16="http://schemas.microsoft.com/office/drawing/2014/main" id="{CCCC7E1D-D7B1-5ADA-5FF3-98AAAF3EC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9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script på en skærm">
            <a:extLst>
              <a:ext uri="{FF2B5EF4-FFF2-40B4-BE49-F238E27FC236}">
                <a16:creationId xmlns:a16="http://schemas.microsoft.com/office/drawing/2014/main" id="{987A9441-8BDA-5919-2F2A-C39181F41E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017" b="87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DD3428-70F6-C72F-C70D-532E2BB3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Modtagerkode gennemgang</a:t>
            </a:r>
            <a:endParaRPr lang="en-US" sz="115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19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D51E6F-323D-6763-FC0A-3715365B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DK" sz="7400">
                <a:solidFill>
                  <a:schemeClr val="bg1"/>
                </a:solidFill>
              </a:rPr>
              <a:t>Telematri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3D2148-C8EC-05A9-C59C-18070DC97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DK" sz="2000" b="1" dirty="0" err="1">
                <a:solidFill>
                  <a:schemeClr val="bg1"/>
                </a:solidFill>
              </a:rPr>
              <a:t>Hvad</a:t>
            </a:r>
            <a:r>
              <a:rPr lang="en-DK" sz="2000" b="1" dirty="0">
                <a:solidFill>
                  <a:schemeClr val="bg1"/>
                </a:solidFill>
              </a:rPr>
              <a:t> er </a:t>
            </a:r>
            <a:r>
              <a:rPr lang="en-GB" sz="2000" b="1" dirty="0">
                <a:solidFill>
                  <a:schemeClr val="bg1"/>
                </a:solidFill>
              </a:rPr>
              <a:t>ESP-NOW pa</a:t>
            </a:r>
            <a:r>
              <a:rPr lang="en-DK" sz="2000" b="1" dirty="0" err="1">
                <a:solidFill>
                  <a:schemeClr val="bg1"/>
                </a:solidFill>
              </a:rPr>
              <a:t>kker</a:t>
            </a:r>
            <a:endParaRPr lang="en-GB" sz="2000" b="1" dirty="0">
              <a:solidFill>
                <a:schemeClr val="bg1"/>
              </a:solidFill>
            </a:endParaRPr>
          </a:p>
          <a:p>
            <a:r>
              <a:rPr lang="en-DK" sz="2000" b="1" dirty="0">
                <a:solidFill>
                  <a:schemeClr val="bg1"/>
                </a:solidFill>
              </a:rPr>
              <a:t>K</a:t>
            </a:r>
            <a:r>
              <a:rPr lang="en-GB" sz="2000" b="1" dirty="0" err="1">
                <a:solidFill>
                  <a:schemeClr val="bg1"/>
                </a:solidFill>
              </a:rPr>
              <a:t>ommand</a:t>
            </a:r>
            <a:r>
              <a:rPr lang="en-DK" sz="2000" b="1" dirty="0" err="1">
                <a:solidFill>
                  <a:schemeClr val="bg1"/>
                </a:solidFill>
              </a:rPr>
              <a:t>oer</a:t>
            </a:r>
            <a:r>
              <a:rPr lang="en-GB" sz="2000" b="1" dirty="0">
                <a:solidFill>
                  <a:schemeClr val="bg1"/>
                </a:solidFill>
              </a:rPr>
              <a:t> (</a:t>
            </a:r>
            <a:r>
              <a:rPr lang="en-DK" sz="2000" b="1" dirty="0" err="1">
                <a:solidFill>
                  <a:schemeClr val="bg1"/>
                </a:solidFill>
              </a:rPr>
              <a:t>modtaget</a:t>
            </a:r>
            <a:r>
              <a:rPr lang="en-GB" sz="2000" b="1" dirty="0">
                <a:solidFill>
                  <a:schemeClr val="bg1"/>
                </a:solidFill>
              </a:rPr>
              <a:t>):</a:t>
            </a:r>
            <a:endParaRPr lang="en-GB" sz="2000" dirty="0">
              <a:solidFill>
                <a:schemeClr val="bg1"/>
              </a:solidFill>
            </a:endParaRPr>
          </a:p>
          <a:p>
            <a:pPr lvl="1"/>
            <a:r>
              <a:rPr lang="en-GB" sz="2000" dirty="0" err="1">
                <a:solidFill>
                  <a:schemeClr val="bg1"/>
                </a:solidFill>
              </a:rPr>
              <a:t>servo_us</a:t>
            </a:r>
            <a:r>
              <a:rPr lang="en-GB" sz="2000" dirty="0">
                <a:solidFill>
                  <a:schemeClr val="bg1"/>
                </a:solidFill>
              </a:rPr>
              <a:t> (1000–2000 µs </a:t>
            </a:r>
            <a:r>
              <a:rPr lang="en-DK" sz="2000" dirty="0" err="1">
                <a:solidFill>
                  <a:schemeClr val="bg1"/>
                </a:solidFill>
              </a:rPr>
              <a:t>typisk</a:t>
            </a:r>
            <a:r>
              <a:rPr lang="en-GB" sz="2000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GB" sz="2000" dirty="0" err="1">
                <a:solidFill>
                  <a:schemeClr val="bg1"/>
                </a:solidFill>
              </a:rPr>
              <a:t>motor_duty</a:t>
            </a:r>
            <a:r>
              <a:rPr lang="en-GB" sz="2000" dirty="0">
                <a:solidFill>
                  <a:schemeClr val="bg1"/>
                </a:solidFill>
              </a:rPr>
              <a:t> (0–1023 -&gt; PWM duty)</a:t>
            </a:r>
          </a:p>
          <a:p>
            <a:pPr lvl="1"/>
            <a:r>
              <a:rPr lang="en-GB" sz="2000" dirty="0" err="1">
                <a:solidFill>
                  <a:schemeClr val="bg1"/>
                </a:solidFill>
              </a:rPr>
              <a:t>leds</a:t>
            </a:r>
            <a:r>
              <a:rPr lang="en-GB" sz="2000" dirty="0">
                <a:solidFill>
                  <a:schemeClr val="bg1"/>
                </a:solidFill>
              </a:rPr>
              <a:t> bitmask: bit0=GPIO12, bit1=GPIO13, bit2=GPIO15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Telemetry (</a:t>
            </a:r>
            <a:r>
              <a:rPr lang="en-GB" sz="2000" b="1" dirty="0" err="1">
                <a:solidFill>
                  <a:schemeClr val="bg1"/>
                </a:solidFill>
              </a:rPr>
              <a:t>sen</a:t>
            </a:r>
            <a:r>
              <a:rPr lang="en-DK" sz="2000" b="1" dirty="0">
                <a:solidFill>
                  <a:schemeClr val="bg1"/>
                </a:solidFill>
              </a:rPr>
              <a:t>d</a:t>
            </a:r>
            <a:r>
              <a:rPr lang="en-GB" sz="2000" b="1" dirty="0">
                <a:solidFill>
                  <a:schemeClr val="bg1"/>
                </a:solidFill>
              </a:rPr>
              <a:t>t):</a:t>
            </a:r>
            <a:endParaRPr lang="en-GB" sz="2000" dirty="0">
              <a:solidFill>
                <a:schemeClr val="bg1"/>
              </a:solidFill>
            </a:endParaRP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INA219: </a:t>
            </a:r>
            <a:r>
              <a:rPr lang="en-GB" sz="2000" dirty="0" err="1">
                <a:solidFill>
                  <a:schemeClr val="bg1"/>
                </a:solidFill>
              </a:rPr>
              <a:t>busV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shuntV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current_mA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power_mW</a:t>
            </a:r>
            <a:endParaRPr lang="en-GB" sz="2000" dirty="0">
              <a:solidFill>
                <a:schemeClr val="bg1"/>
              </a:solidFill>
            </a:endParaRP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GPS: </a:t>
            </a:r>
            <a:r>
              <a:rPr lang="en-GB" sz="2000" dirty="0" err="1">
                <a:solidFill>
                  <a:schemeClr val="bg1"/>
                </a:solidFill>
              </a:rPr>
              <a:t>lat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lon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speed_kmh</a:t>
            </a:r>
            <a:r>
              <a:rPr lang="en-GB" sz="2000" dirty="0">
                <a:solidFill>
                  <a:schemeClr val="bg1"/>
                </a:solidFill>
              </a:rPr>
              <a:t>, sats, </a:t>
            </a:r>
            <a:r>
              <a:rPr lang="en-GB" sz="2000" dirty="0" err="1">
                <a:solidFill>
                  <a:schemeClr val="bg1"/>
                </a:solidFill>
              </a:rPr>
              <a:t>fixAge_ms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08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6800">
                <a:solidFill>
                  <a:schemeClr val="bg1"/>
                </a:solidFill>
              </a:rPr>
              <a:t>ESP-NOW – kort fortalt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da-DK" sz="2000">
                <a:solidFill>
                  <a:schemeClr val="bg1"/>
                </a:solidFill>
              </a:rPr>
              <a:t>Lav latenstid, uden adgangspunkt (AP)</a:t>
            </a:r>
          </a:p>
          <a:p>
            <a:r>
              <a:rPr lang="da-DK" sz="2000">
                <a:solidFill>
                  <a:schemeClr val="bg1"/>
                </a:solidFill>
              </a:rPr>
              <a:t>WiFi.mode(WIFI_STA) og samme kanal på enheder</a:t>
            </a:r>
          </a:p>
          <a:p>
            <a:r>
              <a:rPr lang="da-DK" sz="2000">
                <a:solidFill>
                  <a:schemeClr val="bg1"/>
                </a:solidFill>
              </a:rPr>
              <a:t>Send- og modtage-callbacks til status og data</a:t>
            </a:r>
          </a:p>
          <a:p>
            <a:r>
              <a:rPr lang="da-DK" sz="2000">
                <a:solidFill>
                  <a:schemeClr val="bg1"/>
                </a:solidFill>
              </a:rPr>
              <a:t>Overvej kryptering og faste peers i produktion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2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7088" y="1641752"/>
            <a:ext cx="3527425" cy="4366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ESP-NOW: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Telemetripakke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4881" y="1641752"/>
            <a:ext cx="7170445" cy="39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Telemetri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(pilot → ESP-NOW)
typedef struct __attribute__((packed)) {
  float 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busV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Spænding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(V)
  float 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shuntV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// Shunt-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spænding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(mV)
  float 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current_mA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;// Strøm (mA)
  float 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power_mW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Effekt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mW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
  double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Breddegrad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(°)
  double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Længdegrad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(°)
  float   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speed_kmh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Hastighed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(km/t)
  uint8_t  sats;      // Antal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satellitter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
  uint32_t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fixAge_ms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Millisekunder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siden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sidste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fix
}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TelemetryPacket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363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4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GB" sz="4000" dirty="0"/>
              <a:t>Seriel </a:t>
            </a:r>
            <a:r>
              <a:rPr lang="en-GB" sz="4000" dirty="0" err="1"/>
              <a:t>protokol</a:t>
            </a:r>
            <a:r>
              <a:rPr lang="en-GB" sz="4000" dirty="0"/>
              <a:t> (PC ↔ ESP32)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Kommandoer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til ESP32 (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tekst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én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pr.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linje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):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 mode=manual   |   mode=pc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 servo=1500 motor=512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leds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=3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ESP32 → PC (NDJSON pr. 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linje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):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 {"type":"telemetry","busV":12.1,"current_mA":250,...}</a:t>
            </a:r>
          </a:p>
          <a:p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  {"</a:t>
            </a:r>
            <a:r>
              <a:rPr lang="en-GB" sz="2400" dirty="0" err="1">
                <a:solidFill>
                  <a:schemeClr val="tx1">
                    <a:alpha val="80000"/>
                  </a:schemeClr>
                </a:solidFill>
              </a:rPr>
              <a:t>type":"ack","mode":"pc</a:t>
            </a:r>
            <a:r>
              <a:rPr lang="en-GB" sz="2400" dirty="0">
                <a:solidFill>
                  <a:schemeClr val="tx1">
                    <a:alpha val="80000"/>
                  </a:schemeClr>
                </a:solidFill>
              </a:rPr>
              <a:t>"}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85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87B203-44EF-054B-781F-EB0E4CB3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Arduino Pilot</a:t>
            </a:r>
          </a:p>
        </p:txBody>
      </p:sp>
      <p:pic>
        <p:nvPicPr>
          <p:cNvPr id="3074" name="Picture 2" descr="Image showing piloting software display">
            <a:extLst>
              <a:ext uri="{FF2B5EF4-FFF2-40B4-BE49-F238E27FC236}">
                <a16:creationId xmlns:a16="http://schemas.microsoft.com/office/drawing/2014/main" id="{95104676-5202-6FC1-B4E3-1D7C7137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r="34075"/>
          <a:stretch>
            <a:fillRect/>
          </a:stretch>
        </p:blipFill>
        <p:spPr bwMode="auto"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noFill/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Freeform: Shape 3087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4" name="Freeform: Shape 3089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7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6"/>
          <a:stretch>
            <a:fillRect/>
          </a:stretch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Navn: Gert Lauritsen</a:t>
            </a:r>
          </a:p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Bedrifter: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Svagstrømsingeniør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Medskifter af Skytem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SW&amp;HW udvikler</a:t>
            </a:r>
          </a:p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Hobby og Fritid: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Brygger ØL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3 børn, kone, hus og Elbil</a:t>
            </a:r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1" r="-1" b="11901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ne showing off AAVEQ's smaller boat">
            <a:extLst>
              <a:ext uri="{FF2B5EF4-FFF2-40B4-BE49-F238E27FC236}">
                <a16:creationId xmlns:a16="http://schemas.microsoft.com/office/drawing/2014/main" id="{98280586-FE9E-BB52-9D86-12225254D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" b="15218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C8C029-7ED3-E8FD-40B4-35261463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DK" dirty="0">
                <a:solidFill>
                  <a:srgbClr val="FFFFFF"/>
                </a:solidFill>
              </a:rPr>
              <a:t>ArduPilot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DD93B5-47BE-1BC2-777D-2ABDCB8A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DK">
                <a:solidFill>
                  <a:srgbClr val="FFFFFF"/>
                </a:solidFill>
              </a:rPr>
              <a:t>Unmanned Surface Vehicle (USV)</a:t>
            </a:r>
          </a:p>
          <a:p>
            <a:r>
              <a:rPr lang="en-DK">
                <a:solidFill>
                  <a:srgbClr val="FFFFFF"/>
                </a:solidFill>
              </a:rPr>
              <a:t>Modular design</a:t>
            </a:r>
          </a:p>
          <a:p>
            <a:r>
              <a:rPr lang="en-DK">
                <a:solidFill>
                  <a:srgbClr val="FFFFFF"/>
                </a:solidFill>
              </a:rPr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213026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1531DD-A566-44C0-F561-928A4642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482679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dirty="0" err="1">
                <a:solidFill>
                  <a:schemeClr val="bg1"/>
                </a:solidFill>
              </a:rPr>
              <a:t>aaveqrobotics</a:t>
            </a:r>
            <a:endParaRPr lang="en-US" sz="6100" dirty="0">
              <a:solidFill>
                <a:schemeClr val="bg1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FD15E52-9A55-0A92-A3DC-3677773C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6" r="-3" b="12062"/>
          <a:stretch>
            <a:fillRect/>
          </a:stretch>
        </p:blipFill>
        <p:spPr>
          <a:xfrm>
            <a:off x="6096000" y="841375"/>
            <a:ext cx="5260975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6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E342AD-A499-3033-963B-11E9DC72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sz="4100" b="1" dirty="0" err="1">
                <a:solidFill>
                  <a:schemeClr val="bg1"/>
                </a:solidFill>
              </a:rPr>
              <a:t>Arkitektur</a:t>
            </a:r>
            <a:r>
              <a:rPr lang="en-GB" sz="4100" b="1" dirty="0">
                <a:solidFill>
                  <a:schemeClr val="bg1"/>
                </a:solidFill>
              </a:rPr>
              <a:t> – hvad </a:t>
            </a:r>
            <a:r>
              <a:rPr lang="en-GB" sz="4100" b="1" dirty="0" err="1">
                <a:solidFill>
                  <a:schemeClr val="bg1"/>
                </a:solidFill>
              </a:rPr>
              <a:t>snakker</a:t>
            </a:r>
            <a:r>
              <a:rPr lang="en-GB" sz="4100" b="1" dirty="0">
                <a:solidFill>
                  <a:schemeClr val="bg1"/>
                </a:solidFill>
              </a:rPr>
              <a:t> med hvad?</a:t>
            </a:r>
            <a:endParaRPr lang="en-DK" sz="41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FBF9C3-BB48-1634-BCFF-E25BF9BC6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1900" b="1" dirty="0">
                <a:solidFill>
                  <a:schemeClr val="bg1"/>
                </a:solidFill>
              </a:rPr>
              <a:t>ESP32 Pilot</a:t>
            </a:r>
            <a:br>
              <a:rPr lang="en-GB" sz="1900" dirty="0">
                <a:solidFill>
                  <a:schemeClr val="bg1"/>
                </a:solidFill>
              </a:rPr>
            </a:br>
            <a:r>
              <a:rPr lang="en-GB" sz="1900" dirty="0" err="1">
                <a:solidFill>
                  <a:schemeClr val="bg1"/>
                </a:solidFill>
              </a:rPr>
              <a:t>Læser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b="1" dirty="0">
                <a:solidFill>
                  <a:schemeClr val="bg1"/>
                </a:solidFill>
              </a:rPr>
              <a:t>GPS + INA219</a:t>
            </a:r>
            <a:r>
              <a:rPr lang="en-GB" sz="1900" dirty="0">
                <a:solidFill>
                  <a:schemeClr val="bg1"/>
                </a:solidFill>
              </a:rPr>
              <a:t>, </a:t>
            </a:r>
            <a:r>
              <a:rPr lang="en-GB" sz="1900" dirty="0" err="1">
                <a:solidFill>
                  <a:schemeClr val="bg1"/>
                </a:solidFill>
              </a:rPr>
              <a:t>styrer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b="1" dirty="0">
                <a:solidFill>
                  <a:schemeClr val="bg1"/>
                </a:solidFill>
              </a:rPr>
              <a:t>servo (GPIO14)</a:t>
            </a:r>
            <a:r>
              <a:rPr lang="en-GB" sz="1900" dirty="0">
                <a:solidFill>
                  <a:schemeClr val="bg1"/>
                </a:solidFill>
              </a:rPr>
              <a:t>, </a:t>
            </a:r>
            <a:r>
              <a:rPr lang="en-GB" sz="1900" b="1" dirty="0">
                <a:solidFill>
                  <a:schemeClr val="bg1"/>
                </a:solidFill>
              </a:rPr>
              <a:t>motor PWM (GPIO4)</a:t>
            </a:r>
            <a:r>
              <a:rPr lang="en-GB" sz="1900" dirty="0">
                <a:solidFill>
                  <a:schemeClr val="bg1"/>
                </a:solidFill>
              </a:rPr>
              <a:t>, </a:t>
            </a:r>
            <a:r>
              <a:rPr lang="en-GB" sz="1900" b="1" dirty="0" err="1">
                <a:solidFill>
                  <a:schemeClr val="bg1"/>
                </a:solidFill>
              </a:rPr>
              <a:t>LED’er</a:t>
            </a:r>
            <a:r>
              <a:rPr lang="en-GB" sz="1900" b="1" dirty="0">
                <a:solidFill>
                  <a:schemeClr val="bg1"/>
                </a:solidFill>
              </a:rPr>
              <a:t> (12/13/15)</a:t>
            </a:r>
            <a:r>
              <a:rPr lang="en-GB" sz="1900" dirty="0">
                <a:solidFill>
                  <a:schemeClr val="bg1"/>
                </a:solidFill>
              </a:rPr>
              <a:t>.</a:t>
            </a:r>
            <a:br>
              <a:rPr lang="en-GB" sz="1900" dirty="0">
                <a:solidFill>
                  <a:schemeClr val="bg1"/>
                </a:solidFill>
              </a:rPr>
            </a:br>
            <a:r>
              <a:rPr lang="en-GB" sz="1900" dirty="0">
                <a:solidFill>
                  <a:schemeClr val="bg1"/>
                </a:solidFill>
              </a:rPr>
              <a:t>Sender </a:t>
            </a:r>
            <a:r>
              <a:rPr lang="en-GB" sz="1900" dirty="0" err="1">
                <a:solidFill>
                  <a:schemeClr val="bg1"/>
                </a:solidFill>
              </a:rPr>
              <a:t>telemetri</a:t>
            </a:r>
            <a:r>
              <a:rPr lang="en-GB" sz="1900" dirty="0">
                <a:solidFill>
                  <a:schemeClr val="bg1"/>
                </a:solidFill>
              </a:rPr>
              <a:t> ud via </a:t>
            </a:r>
            <a:r>
              <a:rPr lang="en-GB" sz="1900" b="1" dirty="0">
                <a:solidFill>
                  <a:schemeClr val="bg1"/>
                </a:solidFill>
              </a:rPr>
              <a:t>ESP-NOW</a:t>
            </a:r>
            <a:r>
              <a:rPr lang="en-GB" sz="1900" dirty="0">
                <a:solidFill>
                  <a:schemeClr val="bg1"/>
                </a:solidFill>
              </a:rPr>
              <a:t> (til din sender/PC-bridge) og via </a:t>
            </a:r>
            <a:r>
              <a:rPr lang="en-GB" sz="1900" b="1" dirty="0">
                <a:solidFill>
                  <a:schemeClr val="bg1"/>
                </a:solidFill>
              </a:rPr>
              <a:t>MAVLink</a:t>
            </a:r>
            <a:r>
              <a:rPr lang="en-GB" sz="1900" dirty="0">
                <a:solidFill>
                  <a:schemeClr val="bg1"/>
                </a:solidFill>
              </a:rPr>
              <a:t> (til ArduPilot/GCS).</a:t>
            </a:r>
          </a:p>
          <a:p>
            <a:r>
              <a:rPr lang="en-GB" sz="1900" b="1" dirty="0">
                <a:solidFill>
                  <a:schemeClr val="bg1"/>
                </a:solidFill>
              </a:rPr>
              <a:t>ArduPilot (flight controller)</a:t>
            </a:r>
            <a:br>
              <a:rPr lang="en-GB" sz="1900" dirty="0">
                <a:solidFill>
                  <a:schemeClr val="bg1"/>
                </a:solidFill>
              </a:rPr>
            </a:br>
            <a:r>
              <a:rPr lang="en-GB" sz="1900" dirty="0" err="1">
                <a:solidFill>
                  <a:schemeClr val="bg1"/>
                </a:solidFill>
              </a:rPr>
              <a:t>Forbinder</a:t>
            </a:r>
            <a:r>
              <a:rPr lang="en-GB" sz="1900" dirty="0">
                <a:solidFill>
                  <a:schemeClr val="bg1"/>
                </a:solidFill>
              </a:rPr>
              <a:t> via </a:t>
            </a:r>
            <a:r>
              <a:rPr lang="en-GB" sz="1900" b="1" dirty="0">
                <a:solidFill>
                  <a:schemeClr val="bg1"/>
                </a:solidFill>
              </a:rPr>
              <a:t>UART (TELEM-port)</a:t>
            </a:r>
            <a:r>
              <a:rPr lang="en-GB" sz="1900" dirty="0">
                <a:solidFill>
                  <a:schemeClr val="bg1"/>
                </a:solidFill>
              </a:rPr>
              <a:t> til ESP32 og ser MAVLink-</a:t>
            </a:r>
            <a:r>
              <a:rPr lang="en-GB" sz="1900" dirty="0" err="1">
                <a:solidFill>
                  <a:schemeClr val="bg1"/>
                </a:solidFill>
              </a:rPr>
              <a:t>telemetri</a:t>
            </a:r>
            <a:r>
              <a:rPr lang="en-GB" sz="1900" dirty="0">
                <a:solidFill>
                  <a:schemeClr val="bg1"/>
                </a:solidFill>
              </a:rPr>
              <a:t> (heartbeat, GPS, </a:t>
            </a:r>
            <a:r>
              <a:rPr lang="en-GB" sz="1900" dirty="0" err="1">
                <a:solidFill>
                  <a:schemeClr val="bg1"/>
                </a:solidFill>
              </a:rPr>
              <a:t>batteri</a:t>
            </a:r>
            <a:r>
              <a:rPr lang="en-GB" sz="1900" dirty="0">
                <a:solidFill>
                  <a:schemeClr val="bg1"/>
                </a:solidFill>
              </a:rPr>
              <a:t>).</a:t>
            </a:r>
            <a:br>
              <a:rPr lang="en-GB" sz="1900" dirty="0">
                <a:solidFill>
                  <a:schemeClr val="bg1"/>
                </a:solidFill>
              </a:rPr>
            </a:br>
            <a:r>
              <a:rPr lang="en-GB" sz="1900" dirty="0">
                <a:solidFill>
                  <a:schemeClr val="bg1"/>
                </a:solidFill>
              </a:rPr>
              <a:t>Kan </a:t>
            </a:r>
            <a:r>
              <a:rPr lang="en-GB" sz="1900" dirty="0" err="1">
                <a:solidFill>
                  <a:schemeClr val="bg1"/>
                </a:solidFill>
              </a:rPr>
              <a:t>sende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b="1" dirty="0">
                <a:solidFill>
                  <a:schemeClr val="bg1"/>
                </a:solidFill>
              </a:rPr>
              <a:t>RC_CHANNELS_OVERRIDE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tilbage</a:t>
            </a:r>
            <a:r>
              <a:rPr lang="en-GB" sz="1900" dirty="0">
                <a:solidFill>
                  <a:schemeClr val="bg1"/>
                </a:solidFill>
              </a:rPr>
              <a:t> (</a:t>
            </a:r>
            <a:r>
              <a:rPr lang="en-GB" sz="1900" dirty="0" err="1">
                <a:solidFill>
                  <a:schemeClr val="bg1"/>
                </a:solidFill>
              </a:rPr>
              <a:t>også</a:t>
            </a:r>
            <a:r>
              <a:rPr lang="en-GB" sz="1900" dirty="0">
                <a:solidFill>
                  <a:schemeClr val="bg1"/>
                </a:solidFill>
              </a:rPr>
              <a:t> fra GCS), </a:t>
            </a:r>
            <a:r>
              <a:rPr lang="en-GB" sz="1900" dirty="0" err="1">
                <a:solidFill>
                  <a:schemeClr val="bg1"/>
                </a:solidFill>
              </a:rPr>
              <a:t>som</a:t>
            </a:r>
            <a:r>
              <a:rPr lang="en-GB" sz="1900" dirty="0">
                <a:solidFill>
                  <a:schemeClr val="bg1"/>
                </a:solidFill>
              </a:rPr>
              <a:t> din ESP32 </a:t>
            </a:r>
            <a:r>
              <a:rPr lang="en-GB" sz="1900" dirty="0" err="1">
                <a:solidFill>
                  <a:schemeClr val="bg1"/>
                </a:solidFill>
              </a:rPr>
              <a:t>tolker</a:t>
            </a:r>
            <a:r>
              <a:rPr lang="en-GB" sz="1900" dirty="0">
                <a:solidFill>
                  <a:schemeClr val="bg1"/>
                </a:solidFill>
              </a:rPr>
              <a:t> til servo/motor/LED.</a:t>
            </a:r>
          </a:p>
          <a:p>
            <a:r>
              <a:rPr lang="en-GB" sz="1900" b="1" dirty="0">
                <a:solidFill>
                  <a:schemeClr val="bg1"/>
                </a:solidFill>
              </a:rPr>
              <a:t>GCS (</a:t>
            </a:r>
            <a:r>
              <a:rPr lang="en-GB" sz="1900" b="1" dirty="0" err="1">
                <a:solidFill>
                  <a:schemeClr val="bg1"/>
                </a:solidFill>
              </a:rPr>
              <a:t>QGroundControl</a:t>
            </a:r>
            <a:r>
              <a:rPr lang="en-GB" sz="1900" b="1" dirty="0">
                <a:solidFill>
                  <a:schemeClr val="bg1"/>
                </a:solidFill>
              </a:rPr>
              <a:t> / Mission Planner)</a:t>
            </a:r>
            <a:br>
              <a:rPr lang="en-GB" sz="1900" dirty="0">
                <a:solidFill>
                  <a:schemeClr val="bg1"/>
                </a:solidFill>
              </a:rPr>
            </a:br>
            <a:r>
              <a:rPr lang="en-GB" sz="1900" dirty="0">
                <a:solidFill>
                  <a:schemeClr val="bg1"/>
                </a:solidFill>
              </a:rPr>
              <a:t>Viser ESP32’s heartbeat, GPS og </a:t>
            </a:r>
            <a:r>
              <a:rPr lang="en-GB" sz="1900" dirty="0" err="1">
                <a:solidFill>
                  <a:schemeClr val="bg1"/>
                </a:solidFill>
              </a:rPr>
              <a:t>batteri</a:t>
            </a:r>
            <a:r>
              <a:rPr lang="en-GB" sz="1900" dirty="0">
                <a:solidFill>
                  <a:schemeClr val="bg1"/>
                </a:solidFill>
              </a:rPr>
              <a:t>. Kan </a:t>
            </a:r>
            <a:r>
              <a:rPr lang="en-GB" sz="1900" dirty="0" err="1">
                <a:solidFill>
                  <a:schemeClr val="bg1"/>
                </a:solidFill>
              </a:rPr>
              <a:t>sende</a:t>
            </a:r>
            <a:r>
              <a:rPr lang="en-GB" sz="1900" dirty="0">
                <a:solidFill>
                  <a:schemeClr val="bg1"/>
                </a:solidFill>
              </a:rPr>
              <a:t> RC override.</a:t>
            </a:r>
          </a:p>
          <a:p>
            <a:endParaRPr lang="en-DK" sz="19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5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56EF07-9322-35FD-2BC9-0D2FF91F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Systemoversigt (roller &amp;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dataveje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D72E501D-B116-C205-F01A-0ADE43ED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1997661"/>
            <a:ext cx="11327549" cy="43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49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EB578D-F047-E91E-EB51-A85A0BD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Hvem gør hvad?</a:t>
            </a:r>
            <a:endParaRPr lang="en-DK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B3168507-5B25-B9C1-816C-09E0394087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92667" y="2398957"/>
            <a:ext cx="9406666" cy="3526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Funktion: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Styrer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servo (GPIO14)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motor PWM (GPIO4)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og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LED’er (GPIO12/13/15)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Læser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GPS (UART2)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INA219 (I²C 21/22)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Kommunikation:</a:t>
            </a:r>
            <a:endParaRPr kumimoji="0" lang="en-DK" altLang="en-DK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Modtager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kommandoer via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ESP-NOW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CommandPacket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DK" altLang="en-DK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Sender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telemetri via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ESP-NOW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TelemetryPacket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DK" altLang="en-DK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Kode: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Brug din “Arduino Pilot”-sketch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uden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MAVLink (den første version vi lavede med ESP-NOW).</a:t>
            </a:r>
            <a:b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DK" altLang="en-DK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8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02E586-F512-35FA-FB79-290D718E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REMOTECONTROL (ESP32 Bridge)</a:t>
            </a:r>
            <a:endParaRPr lang="en-DK" sz="32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57C19E-8CF2-0B0B-8B42-A97F5A31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Funktion: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b="1" dirty="0">
                <a:solidFill>
                  <a:schemeClr val="bg1"/>
                </a:solidFill>
              </a:rPr>
              <a:t>Oversætter</a:t>
            </a:r>
            <a:r>
              <a:rPr lang="en-GB" sz="2000" dirty="0">
                <a:solidFill>
                  <a:schemeClr val="bg1"/>
                </a:solidFill>
              </a:rPr>
              <a:t> mellem PC’ens </a:t>
            </a:r>
            <a:r>
              <a:rPr lang="en-GB" sz="2000" b="1" dirty="0">
                <a:solidFill>
                  <a:schemeClr val="bg1"/>
                </a:solidFill>
              </a:rPr>
              <a:t>MAVLink</a:t>
            </a:r>
            <a:r>
              <a:rPr lang="en-GB" sz="2000" dirty="0">
                <a:solidFill>
                  <a:schemeClr val="bg1"/>
                </a:solidFill>
              </a:rPr>
              <a:t> og Roverens </a:t>
            </a:r>
            <a:r>
              <a:rPr lang="en-GB" sz="2000" b="1" dirty="0">
                <a:solidFill>
                  <a:schemeClr val="bg1"/>
                </a:solidFill>
              </a:rPr>
              <a:t>ESP-NOW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PC → RemoteControl:</a:t>
            </a:r>
            <a:r>
              <a:rPr lang="en-GB" sz="2000" dirty="0">
                <a:solidFill>
                  <a:schemeClr val="bg1"/>
                </a:solidFill>
              </a:rPr>
              <a:t> Modtager </a:t>
            </a:r>
            <a:r>
              <a:rPr lang="en-GB" sz="2000" b="1" dirty="0">
                <a:solidFill>
                  <a:schemeClr val="bg1"/>
                </a:solidFill>
              </a:rPr>
              <a:t>MAVLink</a:t>
            </a:r>
            <a:r>
              <a:rPr lang="en-GB" sz="2000" dirty="0">
                <a:solidFill>
                  <a:schemeClr val="bg1"/>
                </a:solidFill>
              </a:rPr>
              <a:t> (fx RC_CHANNELS_OVERRIDE) via </a:t>
            </a:r>
            <a:r>
              <a:rPr lang="en-GB" sz="2000" b="1" dirty="0">
                <a:solidFill>
                  <a:schemeClr val="bg1"/>
                </a:solidFill>
              </a:rPr>
              <a:t>USB-seriel</a:t>
            </a:r>
            <a:r>
              <a:rPr lang="en-GB" sz="2000" dirty="0">
                <a:solidFill>
                  <a:schemeClr val="bg1"/>
                </a:solidFill>
              </a:rPr>
              <a:t> og laver det om til CommandPacket → sender over </a:t>
            </a:r>
            <a:r>
              <a:rPr lang="en-GB" sz="2000" b="1" dirty="0">
                <a:solidFill>
                  <a:schemeClr val="bg1"/>
                </a:solidFill>
              </a:rPr>
              <a:t>ESP-NOW</a:t>
            </a:r>
            <a:r>
              <a:rPr lang="en-GB" sz="2000" dirty="0">
                <a:solidFill>
                  <a:schemeClr val="bg1"/>
                </a:solidFill>
              </a:rPr>
              <a:t> til Rover.</a:t>
            </a:r>
          </a:p>
          <a:p>
            <a:r>
              <a:rPr lang="en-GB" sz="2000" b="1" dirty="0">
                <a:solidFill>
                  <a:schemeClr val="bg1"/>
                </a:solidFill>
              </a:rPr>
              <a:t>Rover → RemoteControl:</a:t>
            </a:r>
            <a:r>
              <a:rPr lang="en-GB" sz="2000" dirty="0">
                <a:solidFill>
                  <a:schemeClr val="bg1"/>
                </a:solidFill>
              </a:rPr>
              <a:t> Modtager TelemetryPacket (ESP-NOW), laver om til </a:t>
            </a:r>
            <a:r>
              <a:rPr lang="en-GB" sz="2000" b="1" dirty="0">
                <a:solidFill>
                  <a:schemeClr val="bg1"/>
                </a:solidFill>
              </a:rPr>
              <a:t>MAVLink</a:t>
            </a:r>
            <a:r>
              <a:rPr lang="en-GB" sz="2000" dirty="0">
                <a:solidFill>
                  <a:schemeClr val="bg1"/>
                </a:solidFill>
              </a:rPr>
              <a:t> (HEARTBEAT, GPS_RAW_INT, BATTERY_STATUS) → sender ud på </a:t>
            </a:r>
            <a:r>
              <a:rPr lang="en-GB" sz="2000" b="1" dirty="0">
                <a:solidFill>
                  <a:schemeClr val="bg1"/>
                </a:solidFill>
              </a:rPr>
              <a:t>USB-seriel</a:t>
            </a:r>
            <a:r>
              <a:rPr lang="en-GB" sz="2000" dirty="0">
                <a:solidFill>
                  <a:schemeClr val="bg1"/>
                </a:solidFill>
              </a:rPr>
              <a:t> til PC (ArduPilot/GCS).</a:t>
            </a:r>
          </a:p>
          <a:p>
            <a:pPr marL="0" indent="0">
              <a:buNone/>
            </a:pPr>
            <a:endParaRPr lang="en-DK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2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C9CD7C-16A4-0724-762D-E230E7C3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BASE (PC)</a:t>
            </a:r>
            <a:endParaRPr lang="en-DK" sz="8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4D57625F-50DA-E69D-3036-8715C4F7D2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1108061"/>
            <a:ext cx="5008901" cy="45719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Funktion: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Kører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ArduPilot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(SITL eller ArduPilot for Windows/Linux) og evt.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GCS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(QGroundControl/Mission Planner).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Kommunikation: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MAVLink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over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USB/COM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til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RemoteControl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GCS ser telemetri (GPS/BATTERY/HEARTBEAT) og kan sende </a:t>
            </a:r>
            <a:r>
              <a:rPr kumimoji="0" lang="en-DK" altLang="en-DK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RC override</a:t>
            </a:r>
            <a:r>
              <a:rPr kumimoji="0" lang="en-DK" altLang="en-DK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via ArduPilot → videre til Rover.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DK" altLang="en-DK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918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101010 datalinjer til uendeligt tal">
            <a:extLst>
              <a:ext uri="{FF2B5EF4-FFF2-40B4-BE49-F238E27FC236}">
                <a16:creationId xmlns:a16="http://schemas.microsoft.com/office/drawing/2014/main" id="{8EFC770D-6A7B-BFC2-4E75-AABBFCEF5D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3128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206BEC-9770-7ABE-A759-0BFD5ADE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Kode </a:t>
            </a:r>
            <a:r>
              <a:rPr lang="en-US" sz="5200" dirty="0" err="1">
                <a:solidFill>
                  <a:srgbClr val="FFFFFF"/>
                </a:solidFill>
              </a:rPr>
              <a:t>gennemgang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0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838201" y="3146400"/>
            <a:ext cx="4394200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alpha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2400" b="1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r="21195"/>
          <a:stretch>
            <a:fillRect/>
          </a:stretch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4FDEC3-3D12-BE53-BE67-0197DC68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Dagens mål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500B5F-0154-FE53-2E64-16C135B3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DK" sz="2000" dirty="0">
                <a:solidFill>
                  <a:schemeClr val="bg1"/>
                </a:solidFill>
              </a:rPr>
              <a:t>Arduino (</a:t>
            </a:r>
            <a:r>
              <a:rPr lang="en-DK" sz="2000" dirty="0" err="1">
                <a:solidFill>
                  <a:schemeClr val="bg1"/>
                </a:solidFill>
              </a:rPr>
              <a:t>indblik</a:t>
            </a:r>
            <a:r>
              <a:rPr lang="en-DK" sz="2000" dirty="0">
                <a:solidFill>
                  <a:schemeClr val="bg1"/>
                </a:solidFill>
              </a:rPr>
              <a:t> i </a:t>
            </a:r>
            <a:r>
              <a:rPr lang="en-DK" sz="2000" dirty="0" err="1">
                <a:solidFill>
                  <a:schemeClr val="bg1"/>
                </a:solidFill>
              </a:rPr>
              <a:t>hvad</a:t>
            </a:r>
            <a:r>
              <a:rPr lang="en-DK" sz="2000" dirty="0">
                <a:solidFill>
                  <a:schemeClr val="bg1"/>
                </a:solidFill>
              </a:rPr>
              <a:t> der er </a:t>
            </a:r>
            <a:r>
              <a:rPr lang="en-DK" sz="2000" dirty="0" err="1">
                <a:solidFill>
                  <a:schemeClr val="bg1"/>
                </a:solidFill>
              </a:rPr>
              <a:t>bagved</a:t>
            </a:r>
            <a:r>
              <a:rPr lang="en-DK" sz="2000" dirty="0">
                <a:solidFill>
                  <a:schemeClr val="bg1"/>
                </a:solidFill>
              </a:rPr>
              <a:t>):</a:t>
            </a:r>
          </a:p>
          <a:p>
            <a:pPr lvl="1"/>
            <a:r>
              <a:rPr lang="en-DK" sz="2000" dirty="0" err="1">
                <a:solidFill>
                  <a:schemeClr val="bg1"/>
                </a:solidFill>
              </a:rPr>
              <a:t>Elektroniken</a:t>
            </a:r>
            <a:r>
              <a:rPr lang="en-DK" sz="2000" dirty="0">
                <a:solidFill>
                  <a:schemeClr val="bg1"/>
                </a:solidFill>
              </a:rPr>
              <a:t> </a:t>
            </a:r>
            <a:r>
              <a:rPr lang="en-DK" sz="2000" dirty="0" err="1">
                <a:solidFill>
                  <a:schemeClr val="bg1"/>
                </a:solidFill>
              </a:rPr>
              <a:t>bagved</a:t>
            </a:r>
            <a:endParaRPr lang="en-DK" sz="2000" dirty="0">
              <a:solidFill>
                <a:schemeClr val="bg1"/>
              </a:solidFill>
            </a:endParaRPr>
          </a:p>
          <a:p>
            <a:pPr lvl="1"/>
            <a:r>
              <a:rPr lang="en-DK" sz="2000" dirty="0">
                <a:solidFill>
                  <a:schemeClr val="bg1"/>
                </a:solidFill>
              </a:rPr>
              <a:t>Software </a:t>
            </a:r>
            <a:r>
              <a:rPr lang="en-DK" sz="2000" dirty="0" err="1">
                <a:solidFill>
                  <a:schemeClr val="bg1"/>
                </a:solidFill>
              </a:rPr>
              <a:t>gennemgang</a:t>
            </a:r>
            <a:r>
              <a:rPr lang="en-DK" sz="2000" dirty="0">
                <a:solidFill>
                  <a:schemeClr val="bg1"/>
                </a:solidFill>
              </a:rPr>
              <a:t> og test</a:t>
            </a:r>
          </a:p>
          <a:p>
            <a:pPr lvl="1"/>
            <a:r>
              <a:rPr lang="en-DK" sz="2000" dirty="0">
                <a:solidFill>
                  <a:schemeClr val="bg1"/>
                </a:solidFill>
              </a:rPr>
              <a:t>Felt test</a:t>
            </a:r>
          </a:p>
          <a:p>
            <a:r>
              <a:rPr lang="en-DK" sz="2000" dirty="0">
                <a:solidFill>
                  <a:schemeClr val="bg1"/>
                </a:solidFill>
              </a:rPr>
              <a:t>ArduPilot</a:t>
            </a:r>
          </a:p>
          <a:p>
            <a:pPr lvl="1"/>
            <a:r>
              <a:rPr lang="en-DK" sz="2000" dirty="0">
                <a:solidFill>
                  <a:schemeClr val="bg1"/>
                </a:solidFill>
              </a:rPr>
              <a:t>Systemoversigt</a:t>
            </a:r>
          </a:p>
          <a:p>
            <a:pPr lvl="1"/>
            <a:r>
              <a:rPr lang="en-DK" sz="2000" dirty="0">
                <a:solidFill>
                  <a:schemeClr val="bg1"/>
                </a:solidFill>
              </a:rPr>
              <a:t>Kommunikation</a:t>
            </a:r>
          </a:p>
          <a:p>
            <a:pPr lvl="1"/>
            <a:r>
              <a:rPr lang="en-DK" sz="2000" dirty="0" err="1">
                <a:solidFill>
                  <a:schemeClr val="bg1"/>
                </a:solidFill>
              </a:rPr>
              <a:t>Optimering</a:t>
            </a:r>
            <a:endParaRPr lang="en-DK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DK" sz="2000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Billede 7" descr="Et billede, der indeholder udendørs, vand, transport, køretøj&#10;&#10;AI-genereret indhold kan være ukorrekt.">
            <a:extLst>
              <a:ext uri="{FF2B5EF4-FFF2-40B4-BE49-F238E27FC236}">
                <a16:creationId xmlns:a16="http://schemas.microsoft.com/office/drawing/2014/main" id="{5B3E7229-65E2-97E3-7A58-0555E7E9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8546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6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625E4336-BFE5-F88F-2327-732EF2B9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1863" b="2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8C71B-AA5C-F892-3F49-71C4EBE3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Elektroniken (sender)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66A62F10-B436-AB11-1FDC-25494FAA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80" y="0"/>
            <a:ext cx="994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823D35F-FF6E-4709-DF2C-7D15B7398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76" t="9091" r="15914" b="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BEF57A-A360-7325-8B0B-3371475D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Elektronik Modtager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20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2966F7E-9876-F2CD-52DD-6A9E662B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1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Systemoverblik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ESP-NOW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kommandoer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→ Servo, motor og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LED’er</a:t>
            </a:r>
            <a:endParaRPr lang="en-GB" sz="17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Sensorer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: INA219 (V/I/P) og GPS (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lat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/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lon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/hast./sats.)</a:t>
            </a:r>
          </a:p>
          <a:p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Telemetri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tilbage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via ESP-NOW (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hver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200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ms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Nødtilstand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ved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manglende</a:t>
            </a:r>
            <a:r>
              <a:rPr lang="en-GB" sz="17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dirty="0" err="1">
                <a:solidFill>
                  <a:schemeClr val="bg1">
                    <a:alpha val="80000"/>
                  </a:schemeClr>
                </a:solidFill>
              </a:rPr>
              <a:t>kommandoer</a:t>
            </a:r>
            <a:endParaRPr lang="en-GB" sz="17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Billede 5" descr="Et billede, der indeholder tekst, elektronik, computerskærm, Outputenhed&#10;&#10;AI-genereret indhold kan være ukorrekt.">
            <a:extLst>
              <a:ext uri="{FF2B5EF4-FFF2-40B4-BE49-F238E27FC236}">
                <a16:creationId xmlns:a16="http://schemas.microsoft.com/office/drawing/2014/main" id="{DC9F55E8-4F8E-F26B-ADCB-709283719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8"/>
          <a:stretch>
            <a:fillRect/>
          </a:stretch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951</Words>
  <Application>Microsoft Office PowerPoint</Application>
  <PresentationFormat>Widescreen</PresentationFormat>
  <Paragraphs>102</Paragraphs>
  <Slides>27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27</vt:i4>
      </vt:variant>
    </vt:vector>
  </HeadingPairs>
  <TitlesOfParts>
    <vt:vector size="34" baseType="lpstr">
      <vt:lpstr>Aptos</vt:lpstr>
      <vt:lpstr>Aptos Display</vt:lpstr>
      <vt:lpstr>Arial</vt:lpstr>
      <vt:lpstr>Arial Unicode MS</vt:lpstr>
      <vt:lpstr>Calibri</vt:lpstr>
      <vt:lpstr>Courier New</vt:lpstr>
      <vt:lpstr>Office-tema</vt:lpstr>
      <vt:lpstr>Droner båd</vt:lpstr>
      <vt:lpstr>Hvem er jeg?</vt:lpstr>
      <vt:lpstr>PowerPoint-præsentation</vt:lpstr>
      <vt:lpstr>Dagens mål</vt:lpstr>
      <vt:lpstr>Elektroniken (sender)</vt:lpstr>
      <vt:lpstr>PowerPoint-præsentation</vt:lpstr>
      <vt:lpstr>Elektronik Modtager</vt:lpstr>
      <vt:lpstr>PowerPoint-præsentation</vt:lpstr>
      <vt:lpstr>Systemoverblik</vt:lpstr>
      <vt:lpstr>INA219 (I²C)</vt:lpstr>
      <vt:lpstr>Software (RC del)</vt:lpstr>
      <vt:lpstr>Senderdel (ESP32 + PC-bridge) – overblik</vt:lpstr>
      <vt:lpstr>Modtager</vt:lpstr>
      <vt:lpstr>Modtagerkode gennemgang</vt:lpstr>
      <vt:lpstr>Telematri</vt:lpstr>
      <vt:lpstr>ESP-NOW – kort fortalt</vt:lpstr>
      <vt:lpstr>PowerPoint-præsentation</vt:lpstr>
      <vt:lpstr>Seriel protokol (PC ↔ ESP32)</vt:lpstr>
      <vt:lpstr>Arduino Pilot</vt:lpstr>
      <vt:lpstr>ArduPilot</vt:lpstr>
      <vt:lpstr>aaveqrobotics</vt:lpstr>
      <vt:lpstr>Arkitektur – hvad snakker med hvad?</vt:lpstr>
      <vt:lpstr>Systemoversigt (roller &amp; dataveje)</vt:lpstr>
      <vt:lpstr>Hvem gør hvad?</vt:lpstr>
      <vt:lpstr>REMOTECONTROL (ESP32 Bridge)</vt:lpstr>
      <vt:lpstr>BASE (PC)</vt:lpstr>
      <vt:lpstr>Kode gennemgang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Gert Lauritsen</dc:creator>
  <cp:lastModifiedBy>Gert Lauritsen</cp:lastModifiedBy>
  <cp:revision>6</cp:revision>
  <dcterms:created xsi:type="dcterms:W3CDTF">2025-10-03T14:41:27Z</dcterms:created>
  <dcterms:modified xsi:type="dcterms:W3CDTF">2025-10-04T20:04:44Z</dcterms:modified>
</cp:coreProperties>
</file>